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67" d="100"/>
          <a:sy n="67" d="100"/>
        </p:scale>
        <p:origin x="56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8040D-5C5F-4F64-9E06-1292F373C0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B3A2DE1D-FC25-442A-8704-E57A076EE2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92156930-7F64-4072-BDDF-BF5B60C6207B}"/>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5" name="Footer Placeholder 4">
            <a:extLst>
              <a:ext uri="{FF2B5EF4-FFF2-40B4-BE49-F238E27FC236}">
                <a16:creationId xmlns:a16="http://schemas.microsoft.com/office/drawing/2014/main" id="{B8ED3A0A-3B99-46B9-959C-F1EFE73F60D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417D65B-8946-4DB1-9DE6-24104CE387D8}"/>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1151984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4C848-C79B-4D8F-90D0-694ADEE01B64}"/>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37FC3E3-C647-4658-B9BA-260B16C990C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B3EEB5F-031C-4376-831C-442324395216}"/>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5" name="Footer Placeholder 4">
            <a:extLst>
              <a:ext uri="{FF2B5EF4-FFF2-40B4-BE49-F238E27FC236}">
                <a16:creationId xmlns:a16="http://schemas.microsoft.com/office/drawing/2014/main" id="{2E48176F-D6A0-4A3B-BCE2-D7BED8D5682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130161D-BB66-4D37-A576-4071261CC3EB}"/>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1555698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E5BCD0-9435-4F65-BB74-A543FBB7A5A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8A58FCA6-3D7A-4C91-8B7B-AF1249E0B16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2E73637-0856-4071-8D0E-B1E287D0F92C}"/>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5" name="Footer Placeholder 4">
            <a:extLst>
              <a:ext uri="{FF2B5EF4-FFF2-40B4-BE49-F238E27FC236}">
                <a16:creationId xmlns:a16="http://schemas.microsoft.com/office/drawing/2014/main" id="{A4785E7F-8D0B-42FA-A1C4-CDA2BDEF469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E6E7C81-2D2A-4DF3-9207-B059EF9D44D2}"/>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3228989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3FC68-F070-4952-A633-A1C2C74A7550}"/>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A22EF8D-19F6-4A45-9AE6-8A3DBD376EF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4ABEECF-263C-4F71-86E5-5EAAD714DA24}"/>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5" name="Footer Placeholder 4">
            <a:extLst>
              <a:ext uri="{FF2B5EF4-FFF2-40B4-BE49-F238E27FC236}">
                <a16:creationId xmlns:a16="http://schemas.microsoft.com/office/drawing/2014/main" id="{F12F10F3-F01F-482E-96E7-ECB39D35E8E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1A00E36-B497-44BF-9FDC-796E24AB535B}"/>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652153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C35DB-F3B2-4DB8-8B68-144A2FAC38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311EF3F5-74BA-49CC-B7D3-AE81368AB2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FF2DBF2-8413-43DC-8F82-BD93CAD90AC7}"/>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5" name="Footer Placeholder 4">
            <a:extLst>
              <a:ext uri="{FF2B5EF4-FFF2-40B4-BE49-F238E27FC236}">
                <a16:creationId xmlns:a16="http://schemas.microsoft.com/office/drawing/2014/main" id="{78A82AD4-4EBA-4AA8-8757-03FD27646EF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A0AB96C-D851-48FF-A56D-8A6C8588461D}"/>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650979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90FF5-D5F0-4886-B936-4C606CBB3BF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9886D6C4-9CDA-491D-A2C4-2F88EC9C5CC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5AB6575D-A59F-44FB-B7F8-40D13D15FF1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1F1CF92A-F4C8-492A-9BAF-DC8E91939179}"/>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6" name="Footer Placeholder 5">
            <a:extLst>
              <a:ext uri="{FF2B5EF4-FFF2-40B4-BE49-F238E27FC236}">
                <a16:creationId xmlns:a16="http://schemas.microsoft.com/office/drawing/2014/main" id="{57F94164-FCAC-45DC-9381-1182DEDBF39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31B4C9D-70FE-4225-92E9-976A8AF6A33A}"/>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3052105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C031E-86D2-4031-810E-E1F3C391740E}"/>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85727E55-ECFC-4AB0-B4FE-2D2D2892A4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3361302-430E-40D4-9443-C71CEABADF3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C8D11E62-EDC2-4A2E-8B91-DF6CD0162A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2B12417-2AAB-4B01-A0F7-8AD6B4B5A5A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7081EF1-CEFC-4414-B3DF-4F62D3B8D4B6}"/>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8" name="Footer Placeholder 7">
            <a:extLst>
              <a:ext uri="{FF2B5EF4-FFF2-40B4-BE49-F238E27FC236}">
                <a16:creationId xmlns:a16="http://schemas.microsoft.com/office/drawing/2014/main" id="{8A20911C-395A-4289-876E-497BEA3D95C3}"/>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A5010D23-E814-4FF6-9628-B63529DAA2F0}"/>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859483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BFDCD-24ED-4742-A1EE-8819975DD4C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D4AB301B-0A3B-4C40-8F7D-D5091D499EB1}"/>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4" name="Footer Placeholder 3">
            <a:extLst>
              <a:ext uri="{FF2B5EF4-FFF2-40B4-BE49-F238E27FC236}">
                <a16:creationId xmlns:a16="http://schemas.microsoft.com/office/drawing/2014/main" id="{E68D4F1F-30CC-4A1C-9159-1C4CCEED7A17}"/>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E8B16E78-8048-45B8-ACD1-F48030EDC09F}"/>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2321718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4D68CE-D2A7-4C8E-8A90-992199FC95F8}"/>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3" name="Footer Placeholder 2">
            <a:extLst>
              <a:ext uri="{FF2B5EF4-FFF2-40B4-BE49-F238E27FC236}">
                <a16:creationId xmlns:a16="http://schemas.microsoft.com/office/drawing/2014/main" id="{D00D52F2-65D7-41F2-A9A1-8FA4E0800D64}"/>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8CB4693C-6BE9-4654-901C-158EEA1A1D17}"/>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2994778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3854C-4A9B-4853-8188-B934CF7A2E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2AB424A2-F042-4594-9239-85CDC0CA33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30375406-D3A6-4692-B3F5-0E0D26077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D93C0E6-2413-47FD-9348-1944B645C836}"/>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6" name="Footer Placeholder 5">
            <a:extLst>
              <a:ext uri="{FF2B5EF4-FFF2-40B4-BE49-F238E27FC236}">
                <a16:creationId xmlns:a16="http://schemas.microsoft.com/office/drawing/2014/main" id="{117C5B77-3A8C-4370-969B-4ABCE12CE55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1C38E61-F10B-46F1-8DBE-E7545E825D3E}"/>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2557350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A911D-AED2-4A6A-99EA-F52FAAE0E2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5972BB62-B933-4211-B4E2-23992ACC39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A95ED4B7-BC9D-44EF-B9B5-15E959A11C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98A5580-86B6-4A2B-AA66-4305876E8F1B}"/>
              </a:ext>
            </a:extLst>
          </p:cNvPr>
          <p:cNvSpPr>
            <a:spLocks noGrp="1"/>
          </p:cNvSpPr>
          <p:nvPr>
            <p:ph type="dt" sz="half" idx="10"/>
          </p:nvPr>
        </p:nvSpPr>
        <p:spPr/>
        <p:txBody>
          <a:bodyPr/>
          <a:lstStyle/>
          <a:p>
            <a:fld id="{8B7B68B6-0E95-403F-A23C-F2EEA4EC6E94}" type="datetimeFigureOut">
              <a:rPr lang="en-CA" smtClean="0"/>
              <a:t>2025-05-30</a:t>
            </a:fld>
            <a:endParaRPr lang="en-CA"/>
          </a:p>
        </p:txBody>
      </p:sp>
      <p:sp>
        <p:nvSpPr>
          <p:cNvPr id="6" name="Footer Placeholder 5">
            <a:extLst>
              <a:ext uri="{FF2B5EF4-FFF2-40B4-BE49-F238E27FC236}">
                <a16:creationId xmlns:a16="http://schemas.microsoft.com/office/drawing/2014/main" id="{4B42394D-F04F-4BF2-B570-6CE547C1268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33745479-26E3-42D3-A83D-C7205AA1C8B2}"/>
              </a:ext>
            </a:extLst>
          </p:cNvPr>
          <p:cNvSpPr>
            <a:spLocks noGrp="1"/>
          </p:cNvSpPr>
          <p:nvPr>
            <p:ph type="sldNum" sz="quarter" idx="12"/>
          </p:nvPr>
        </p:nvSpPr>
        <p:spPr/>
        <p:txBody>
          <a:bodyPr/>
          <a:lstStyle/>
          <a:p>
            <a:fld id="{88850249-4A18-4169-83CE-B7829FF0479E}" type="slidenum">
              <a:rPr lang="en-CA" smtClean="0"/>
              <a:t>‹#›</a:t>
            </a:fld>
            <a:endParaRPr lang="en-CA"/>
          </a:p>
        </p:txBody>
      </p:sp>
    </p:spTree>
    <p:extLst>
      <p:ext uri="{BB962C8B-B14F-4D97-AF65-F5344CB8AC3E}">
        <p14:creationId xmlns:p14="http://schemas.microsoft.com/office/powerpoint/2010/main" val="25944315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8EF688-C0B9-46D7-A087-8AC686F4B0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42AA3BC0-8CB2-4166-9744-9B511305E5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323599B-E58E-45B7-AD7A-B9DD0873EB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7B68B6-0E95-403F-A23C-F2EEA4EC6E94}" type="datetimeFigureOut">
              <a:rPr lang="en-CA" smtClean="0"/>
              <a:t>2025-05-30</a:t>
            </a:fld>
            <a:endParaRPr lang="en-CA"/>
          </a:p>
        </p:txBody>
      </p:sp>
      <p:sp>
        <p:nvSpPr>
          <p:cNvPr id="5" name="Footer Placeholder 4">
            <a:extLst>
              <a:ext uri="{FF2B5EF4-FFF2-40B4-BE49-F238E27FC236}">
                <a16:creationId xmlns:a16="http://schemas.microsoft.com/office/drawing/2014/main" id="{94C2DC6E-0EAA-47F2-AFBB-5F3CD3E3F5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3C2672AC-F5BE-469F-B664-8EAA01BE5C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850249-4A18-4169-83CE-B7829FF0479E}" type="slidenum">
              <a:rPr lang="en-CA" smtClean="0"/>
              <a:t>‹#›</a:t>
            </a:fld>
            <a:endParaRPr lang="en-CA"/>
          </a:p>
        </p:txBody>
      </p:sp>
    </p:spTree>
    <p:extLst>
      <p:ext uri="{BB962C8B-B14F-4D97-AF65-F5344CB8AC3E}">
        <p14:creationId xmlns:p14="http://schemas.microsoft.com/office/powerpoint/2010/main" val="12366769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3A309C5-A6E2-4589-A87A-B0804E05B4FD}"/>
              </a:ext>
            </a:extLst>
          </p:cNvPr>
          <p:cNvSpPr/>
          <p:nvPr/>
        </p:nvSpPr>
        <p:spPr>
          <a:xfrm>
            <a:off x="895350" y="1284238"/>
            <a:ext cx="6448425" cy="4247317"/>
          </a:xfrm>
          <a:prstGeom prst="rect">
            <a:avLst/>
          </a:prstGeom>
        </p:spPr>
        <p:txBody>
          <a:bodyPr wrap="square">
            <a:spAutoFit/>
          </a:bodyPr>
          <a:lstStyle/>
          <a:p>
            <a:r>
              <a:rPr lang="en-US" sz="2400" b="1" dirty="0"/>
              <a:t>Objective:</a:t>
            </a:r>
            <a:r>
              <a:rPr lang="en-US" sz="2400" dirty="0"/>
              <a:t> Build and tune machine learning models to predict house sale prices based on property features (e.g. </a:t>
            </a:r>
            <a:r>
              <a:rPr lang="en-US" sz="2400" b="1" dirty="0"/>
              <a:t>location</a:t>
            </a:r>
            <a:r>
              <a:rPr lang="en-US" sz="2400" dirty="0"/>
              <a:t>, </a:t>
            </a:r>
            <a:r>
              <a:rPr lang="en-US" sz="2400" b="1" dirty="0"/>
              <a:t>house type</a:t>
            </a:r>
            <a:r>
              <a:rPr lang="en-US" sz="2400" dirty="0"/>
              <a:t>, </a:t>
            </a:r>
            <a:r>
              <a:rPr lang="en-US" sz="2400" b="1" dirty="0"/>
              <a:t>condition</a:t>
            </a:r>
            <a:r>
              <a:rPr lang="en-US" sz="2400" dirty="0"/>
              <a:t>).</a:t>
            </a:r>
          </a:p>
          <a:p>
            <a:endParaRPr lang="en-US" sz="5400" dirty="0"/>
          </a:p>
          <a:p>
            <a:r>
              <a:rPr lang="en-US" sz="2400" b="1" dirty="0"/>
              <a:t>Context:</a:t>
            </a:r>
            <a:r>
              <a:rPr lang="en-US" sz="2400" dirty="0"/>
              <a:t> Used a historical housing dataset (features like neighborhood, property type, condition, etc.) to train models that estimate a house’s market price. The goal is to achieve accurate predictions to assist in valuation.</a:t>
            </a:r>
          </a:p>
        </p:txBody>
      </p:sp>
      <p:sp>
        <p:nvSpPr>
          <p:cNvPr id="3" name="Rectangle 2">
            <a:extLst>
              <a:ext uri="{FF2B5EF4-FFF2-40B4-BE49-F238E27FC236}">
                <a16:creationId xmlns:a16="http://schemas.microsoft.com/office/drawing/2014/main" id="{D8CCEF98-213C-4CFB-AD07-83F8F0DD8AAF}"/>
              </a:ext>
            </a:extLst>
          </p:cNvPr>
          <p:cNvSpPr/>
          <p:nvPr/>
        </p:nvSpPr>
        <p:spPr>
          <a:xfrm>
            <a:off x="3422924" y="304621"/>
            <a:ext cx="5838842" cy="646331"/>
          </a:xfrm>
          <a:prstGeom prst="rect">
            <a:avLst/>
          </a:prstGeom>
        </p:spPr>
        <p:txBody>
          <a:bodyPr wrap="none">
            <a:spAutoFit/>
          </a:bodyPr>
          <a:lstStyle/>
          <a:p>
            <a:r>
              <a:rPr lang="en-US" sz="3600" b="1" dirty="0"/>
              <a:t>Project Objective &amp; Overview</a:t>
            </a:r>
          </a:p>
        </p:txBody>
      </p:sp>
      <p:pic>
        <p:nvPicPr>
          <p:cNvPr id="5122" name="Picture 2" descr="Generated image">
            <a:extLst>
              <a:ext uri="{FF2B5EF4-FFF2-40B4-BE49-F238E27FC236}">
                <a16:creationId xmlns:a16="http://schemas.microsoft.com/office/drawing/2014/main" id="{D2FBE30A-92A9-4EE6-9FCA-5E35748661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6650" y="1133475"/>
            <a:ext cx="4591050" cy="4591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0303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51A1061-62DC-4939-A098-D7CAE085517B}"/>
              </a:ext>
            </a:extLst>
          </p:cNvPr>
          <p:cNvSpPr/>
          <p:nvPr/>
        </p:nvSpPr>
        <p:spPr>
          <a:xfrm>
            <a:off x="3081470" y="0"/>
            <a:ext cx="4393832" cy="523220"/>
          </a:xfrm>
          <a:prstGeom prst="rect">
            <a:avLst/>
          </a:prstGeom>
        </p:spPr>
        <p:txBody>
          <a:bodyPr wrap="none">
            <a:spAutoFit/>
          </a:bodyPr>
          <a:lstStyle/>
          <a:p>
            <a:r>
              <a:rPr lang="en-CA" sz="2800" b="1" dirty="0"/>
              <a:t>Machine Learning Workflow</a:t>
            </a:r>
          </a:p>
        </p:txBody>
      </p:sp>
      <p:sp>
        <p:nvSpPr>
          <p:cNvPr id="3" name="Rectangle 1">
            <a:extLst>
              <a:ext uri="{FF2B5EF4-FFF2-40B4-BE49-F238E27FC236}">
                <a16:creationId xmlns:a16="http://schemas.microsoft.com/office/drawing/2014/main" id="{A0AF07A7-419E-4A06-9729-E0999620CAF2}"/>
              </a:ext>
            </a:extLst>
          </p:cNvPr>
          <p:cNvSpPr>
            <a:spLocks noChangeArrowheads="1"/>
          </p:cNvSpPr>
          <p:nvPr/>
        </p:nvSpPr>
        <p:spPr bwMode="auto">
          <a:xfrm>
            <a:off x="193813" y="800219"/>
            <a:ext cx="7692887"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Data Preprocessing:</a:t>
            </a:r>
            <a:r>
              <a:rPr kumimoji="0" lang="en-US" altLang="en-US" sz="1800" b="0" i="0" u="none" strike="noStrike" cap="none" normalizeH="0" baseline="0" dirty="0">
                <a:ln>
                  <a:noFill/>
                </a:ln>
                <a:solidFill>
                  <a:schemeClr val="tx1"/>
                </a:solidFill>
                <a:effectLst/>
                <a:latin typeface="Arial" panose="020B0604020202020204" pitchFamily="34" charset="0"/>
              </a:rPr>
              <a:t> Cleaned data and handled missing values. Encoded categorical features and scaled numeric features for uniform range.</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Feature Engineering:</a:t>
            </a:r>
            <a:r>
              <a:rPr kumimoji="0" lang="en-US" altLang="en-US" sz="1800" b="0" i="0" u="none" strike="noStrike" cap="none" normalizeH="0" baseline="0" dirty="0">
                <a:ln>
                  <a:noFill/>
                </a:ln>
                <a:solidFill>
                  <a:schemeClr val="tx1"/>
                </a:solidFill>
                <a:effectLst/>
                <a:latin typeface="Arial" panose="020B0604020202020204" pitchFamily="34" charset="0"/>
              </a:rPr>
              <a:t> Created/improved features where possible Ensured all features are relevant and informative for price prediction.</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Model Selection:</a:t>
            </a:r>
            <a:r>
              <a:rPr kumimoji="0" lang="en-US" altLang="en-US" sz="1800" b="0" i="0" u="none" strike="noStrike" cap="none" normalizeH="0" baseline="0" dirty="0">
                <a:ln>
                  <a:noFill/>
                </a:ln>
                <a:solidFill>
                  <a:schemeClr val="tx1"/>
                </a:solidFill>
                <a:effectLst/>
                <a:latin typeface="Arial" panose="020B0604020202020204" pitchFamily="34" charset="0"/>
              </a:rPr>
              <a:t> Tried multiple regression algorithms – </a:t>
            </a:r>
            <a:r>
              <a:rPr kumimoji="0" lang="en-US" altLang="en-US" sz="1800" b="1" i="0" u="none" strike="noStrike" cap="none" normalizeH="0" baseline="0" dirty="0">
                <a:ln>
                  <a:noFill/>
                </a:ln>
                <a:solidFill>
                  <a:schemeClr val="tx1"/>
                </a:solidFill>
                <a:effectLst/>
                <a:latin typeface="Arial" panose="020B0604020202020204" pitchFamily="34" charset="0"/>
              </a:rPr>
              <a:t>Linear Regression</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Decision Tree</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a:ln>
                  <a:noFill/>
                </a:ln>
                <a:solidFill>
                  <a:schemeClr val="tx1"/>
                </a:solidFill>
                <a:effectLst/>
                <a:latin typeface="Arial" panose="020B0604020202020204" pitchFamily="34" charset="0"/>
              </a:rPr>
              <a:t>Random Forest</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rPr>
              <a:t>XGBoost</a:t>
            </a:r>
            <a:r>
              <a:rPr kumimoji="0" lang="en-US" altLang="en-US" sz="1800" b="0" i="0" u="none" strike="noStrike" cap="none" normalizeH="0" baseline="0" dirty="0">
                <a:ln>
                  <a:noFill/>
                </a:ln>
                <a:solidFill>
                  <a:schemeClr val="tx1"/>
                </a:solidFill>
                <a:effectLst/>
                <a:latin typeface="Arial" panose="020B0604020202020204" pitchFamily="34" charset="0"/>
              </a:rPr>
              <a:t> – to compare performance. Used a training/validation split and cross-validation to fairly evaluate each model.</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Hyperparameter Tuning:</a:t>
            </a:r>
            <a:r>
              <a:rPr kumimoji="0" lang="en-US" altLang="en-US" sz="1800" b="0" i="0" u="none" strike="noStrike" cap="none" normalizeH="0" baseline="0" dirty="0">
                <a:ln>
                  <a:noFill/>
                </a:ln>
                <a:solidFill>
                  <a:schemeClr val="tx1"/>
                </a:solidFill>
                <a:effectLst/>
                <a:latin typeface="Arial" panose="020B0604020202020204" pitchFamily="34" charset="0"/>
              </a:rPr>
              <a:t> Performed Grid Search / Randomized Search with cross-validation for key models (especially Random Forest &amp; </a:t>
            </a:r>
            <a:r>
              <a:rPr kumimoji="0" lang="en-US" altLang="en-US" sz="1800" b="0" i="0" u="none" strike="noStrike" cap="none" normalizeH="0" baseline="0" dirty="0" err="1">
                <a:ln>
                  <a:noFill/>
                </a:ln>
                <a:solidFill>
                  <a:schemeClr val="tx1"/>
                </a:solidFill>
                <a:effectLst/>
                <a:latin typeface="Arial" panose="020B0604020202020204" pitchFamily="34" charset="0"/>
              </a:rPr>
              <a:t>XGBoost</a:t>
            </a:r>
            <a:r>
              <a:rPr kumimoji="0" lang="en-US" altLang="en-US" sz="1800" b="0" i="0" u="none" strike="noStrike" cap="none" normalizeH="0" baseline="0" dirty="0">
                <a:ln>
                  <a:noFill/>
                </a:ln>
                <a:solidFill>
                  <a:schemeClr val="tx1"/>
                </a:solidFill>
                <a:effectLst/>
                <a:latin typeface="Arial" panose="020B0604020202020204" pitchFamily="34" charset="0"/>
              </a:rPr>
              <a:t>) to find optimal settings (e.g. tree depth, learning rate, etc.).</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Model Evaluation:</a:t>
            </a:r>
            <a:r>
              <a:rPr kumimoji="0" lang="en-US" altLang="en-US" sz="1800" b="0" i="0" u="none" strike="noStrike" cap="none" normalizeH="0" baseline="0" dirty="0">
                <a:ln>
                  <a:noFill/>
                </a:ln>
                <a:solidFill>
                  <a:schemeClr val="tx1"/>
                </a:solidFill>
                <a:effectLst/>
                <a:latin typeface="Arial" panose="020B0604020202020204" pitchFamily="34" charset="0"/>
              </a:rPr>
              <a:t> Assessed models on a hold-out validation set using metrics </a:t>
            </a:r>
            <a:r>
              <a:rPr kumimoji="0" lang="en-US" altLang="en-US" sz="1800" b="1" i="0" u="none" strike="noStrike" cap="none" normalizeH="0" baseline="0" dirty="0">
                <a:ln>
                  <a:noFill/>
                </a:ln>
                <a:solidFill>
                  <a:schemeClr val="tx1"/>
                </a:solidFill>
                <a:effectLst/>
                <a:latin typeface="Arial" panose="020B0604020202020204" pitchFamily="34" charset="0"/>
              </a:rPr>
              <a:t>RMSE</a:t>
            </a:r>
            <a:r>
              <a:rPr kumimoji="0" lang="en-US" altLang="en-US" sz="1800" b="0" i="0" u="none" strike="noStrike" cap="none" normalizeH="0" baseline="0" dirty="0">
                <a:ln>
                  <a:noFill/>
                </a:ln>
                <a:solidFill>
                  <a:schemeClr val="tx1"/>
                </a:solidFill>
                <a:effectLst/>
                <a:latin typeface="Arial" panose="020B0604020202020204" pitchFamily="34" charset="0"/>
              </a:rPr>
              <a:t> (Root Mean Squared Error), </a:t>
            </a:r>
            <a:r>
              <a:rPr kumimoji="0" lang="en-US" altLang="en-US" sz="1800" b="1" i="0" u="none" strike="noStrike" cap="none" normalizeH="0" baseline="0" dirty="0">
                <a:ln>
                  <a:noFill/>
                </a:ln>
                <a:solidFill>
                  <a:schemeClr val="tx1"/>
                </a:solidFill>
                <a:effectLst/>
                <a:latin typeface="Arial" panose="020B0604020202020204" pitchFamily="34" charset="0"/>
              </a:rPr>
              <a:t>MAE</a:t>
            </a:r>
            <a:r>
              <a:rPr kumimoji="0" lang="en-US" altLang="en-US" sz="1800" b="0" i="0" u="none" strike="noStrike" cap="none" normalizeH="0" baseline="0" dirty="0">
                <a:ln>
                  <a:noFill/>
                </a:ln>
                <a:solidFill>
                  <a:schemeClr val="tx1"/>
                </a:solidFill>
                <a:effectLst/>
                <a:latin typeface="Arial" panose="020B0604020202020204" pitchFamily="34" charset="0"/>
              </a:rPr>
              <a:t> (Mean Absolute Error), and </a:t>
            </a:r>
            <a:r>
              <a:rPr kumimoji="0" lang="en-US" altLang="en-US" sz="1800" b="1" i="0" u="none" strike="noStrike" cap="none" normalizeH="0" baseline="0" dirty="0">
                <a:ln>
                  <a:noFill/>
                </a:ln>
                <a:solidFill>
                  <a:schemeClr val="tx1"/>
                </a:solidFill>
                <a:effectLst/>
                <a:latin typeface="Arial" panose="020B0604020202020204" pitchFamily="34" charset="0"/>
              </a:rPr>
              <a:t>R²</a:t>
            </a:r>
            <a:r>
              <a:rPr kumimoji="0" lang="en-US" altLang="en-US" sz="1800" b="0" i="0" u="none" strike="noStrike" cap="none" normalizeH="0" baseline="0" dirty="0">
                <a:ln>
                  <a:noFill/>
                </a:ln>
                <a:solidFill>
                  <a:schemeClr val="tx1"/>
                </a:solidFill>
                <a:effectLst/>
                <a:latin typeface="Arial" panose="020B0604020202020204" pitchFamily="34" charset="0"/>
              </a:rPr>
              <a:t> (coefficient of determination). This end-to-end pipeline (preprocessing → modeling → evaluation) ensured reliable performance estimates.</a:t>
            </a:r>
          </a:p>
        </p:txBody>
      </p:sp>
      <p:pic>
        <p:nvPicPr>
          <p:cNvPr id="1027" name="Picture 3" descr="Generated image">
            <a:extLst>
              <a:ext uri="{FF2B5EF4-FFF2-40B4-BE49-F238E27FC236}">
                <a16:creationId xmlns:a16="http://schemas.microsoft.com/office/drawing/2014/main" id="{0F6E1423-F9C6-4139-9A02-28E40DA568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54837" y="914401"/>
            <a:ext cx="3943350" cy="3943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4729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52F19D2-A902-4FF9-BBB0-E159C136F48B}"/>
              </a:ext>
            </a:extLst>
          </p:cNvPr>
          <p:cNvSpPr/>
          <p:nvPr/>
        </p:nvSpPr>
        <p:spPr>
          <a:xfrm>
            <a:off x="3919818" y="0"/>
            <a:ext cx="4864601" cy="584775"/>
          </a:xfrm>
          <a:prstGeom prst="rect">
            <a:avLst/>
          </a:prstGeom>
        </p:spPr>
        <p:txBody>
          <a:bodyPr wrap="none">
            <a:spAutoFit/>
          </a:bodyPr>
          <a:lstStyle/>
          <a:p>
            <a:r>
              <a:rPr lang="en-CA" sz="3200" b="1" dirty="0"/>
              <a:t>Model Evaluation &amp; Results</a:t>
            </a:r>
          </a:p>
        </p:txBody>
      </p:sp>
      <p:sp>
        <p:nvSpPr>
          <p:cNvPr id="3" name="Rectangle 1">
            <a:extLst>
              <a:ext uri="{FF2B5EF4-FFF2-40B4-BE49-F238E27FC236}">
                <a16:creationId xmlns:a16="http://schemas.microsoft.com/office/drawing/2014/main" id="{0D42EE60-A86D-4A78-944C-1FE93F9F1068}"/>
              </a:ext>
            </a:extLst>
          </p:cNvPr>
          <p:cNvSpPr>
            <a:spLocks noChangeArrowheads="1"/>
          </p:cNvSpPr>
          <p:nvPr/>
        </p:nvSpPr>
        <p:spPr bwMode="auto">
          <a:xfrm>
            <a:off x="116669" y="748010"/>
            <a:ext cx="740808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Evaluated each model’s accuracy using 5-fold cross-validation and computed key metrics (lower RMSE/MAE and higher R² are better):</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Rectangle 3">
            <a:extLst>
              <a:ext uri="{FF2B5EF4-FFF2-40B4-BE49-F238E27FC236}">
                <a16:creationId xmlns:a16="http://schemas.microsoft.com/office/drawing/2014/main" id="{73E0940D-0E7C-4472-879B-E8E194DF9006}"/>
              </a:ext>
            </a:extLst>
          </p:cNvPr>
          <p:cNvSpPr/>
          <p:nvPr/>
        </p:nvSpPr>
        <p:spPr>
          <a:xfrm>
            <a:off x="116670" y="1670656"/>
            <a:ext cx="7055656" cy="1200329"/>
          </a:xfrm>
          <a:prstGeom prst="rect">
            <a:avLst/>
          </a:prstGeom>
        </p:spPr>
        <p:txBody>
          <a:bodyPr wrap="square">
            <a:spAutoFit/>
          </a:bodyPr>
          <a:lstStyle/>
          <a:p>
            <a:r>
              <a:rPr lang="en-US" b="1" dirty="0"/>
              <a:t>Performance Comparison:</a:t>
            </a:r>
            <a:r>
              <a:rPr lang="en-US" dirty="0"/>
              <a:t> The table below summarizes validation results for the models tested. Tuned models (Random Forest and </a:t>
            </a:r>
            <a:r>
              <a:rPr lang="en-US" dirty="0" err="1"/>
              <a:t>XGBoost</a:t>
            </a:r>
            <a:r>
              <a:rPr lang="en-US" dirty="0"/>
              <a:t> with optimized hyperparameters) showed significant improvement in prediction accuracy.</a:t>
            </a:r>
            <a:endParaRPr lang="en-CA" dirty="0"/>
          </a:p>
        </p:txBody>
      </p:sp>
      <p:graphicFrame>
        <p:nvGraphicFramePr>
          <p:cNvPr id="5" name="Table 4">
            <a:extLst>
              <a:ext uri="{FF2B5EF4-FFF2-40B4-BE49-F238E27FC236}">
                <a16:creationId xmlns:a16="http://schemas.microsoft.com/office/drawing/2014/main" id="{47ECEBC5-9492-410C-AC8F-6DFA401BD02A}"/>
              </a:ext>
            </a:extLst>
          </p:cNvPr>
          <p:cNvGraphicFramePr>
            <a:graphicFrameLocks noGrp="1"/>
          </p:cNvGraphicFramePr>
          <p:nvPr>
            <p:extLst>
              <p:ext uri="{D42A27DB-BD31-4B8C-83A1-F6EECF244321}">
                <p14:modId xmlns:p14="http://schemas.microsoft.com/office/powerpoint/2010/main" val="115708078"/>
              </p:ext>
            </p:extLst>
          </p:nvPr>
        </p:nvGraphicFramePr>
        <p:xfrm>
          <a:off x="116669" y="3081866"/>
          <a:ext cx="7269480" cy="2595880"/>
        </p:xfrm>
        <a:graphic>
          <a:graphicData uri="http://schemas.openxmlformats.org/drawingml/2006/table">
            <a:tbl>
              <a:tblPr firstRow="1" bandRow="1">
                <a:tableStyleId>{5C22544A-7EE6-4342-B048-85BDC9FD1C3A}</a:tableStyleId>
              </a:tblPr>
              <a:tblGrid>
                <a:gridCol w="2645581">
                  <a:extLst>
                    <a:ext uri="{9D8B030D-6E8A-4147-A177-3AD203B41FA5}">
                      <a16:colId xmlns:a16="http://schemas.microsoft.com/office/drawing/2014/main" val="1409877316"/>
                    </a:ext>
                  </a:extLst>
                </a:gridCol>
                <a:gridCol w="1704975">
                  <a:extLst>
                    <a:ext uri="{9D8B030D-6E8A-4147-A177-3AD203B41FA5}">
                      <a16:colId xmlns:a16="http://schemas.microsoft.com/office/drawing/2014/main" val="2138402416"/>
                    </a:ext>
                  </a:extLst>
                </a:gridCol>
                <a:gridCol w="1745444">
                  <a:extLst>
                    <a:ext uri="{9D8B030D-6E8A-4147-A177-3AD203B41FA5}">
                      <a16:colId xmlns:a16="http://schemas.microsoft.com/office/drawing/2014/main" val="778138375"/>
                    </a:ext>
                  </a:extLst>
                </a:gridCol>
                <a:gridCol w="1173480">
                  <a:extLst>
                    <a:ext uri="{9D8B030D-6E8A-4147-A177-3AD203B41FA5}">
                      <a16:colId xmlns:a16="http://schemas.microsoft.com/office/drawing/2014/main" val="1605300489"/>
                    </a:ext>
                  </a:extLst>
                </a:gridCol>
              </a:tblGrid>
              <a:tr h="370840">
                <a:tc>
                  <a:txBody>
                    <a:bodyPr/>
                    <a:lstStyle/>
                    <a:p>
                      <a:r>
                        <a:rPr lang="en-CA" dirty="0"/>
                        <a:t>Model</a:t>
                      </a:r>
                    </a:p>
                  </a:txBody>
                  <a:tcPr/>
                </a:tc>
                <a:tc>
                  <a:txBody>
                    <a:bodyPr/>
                    <a:lstStyle/>
                    <a:p>
                      <a:r>
                        <a:rPr lang="en-CA" dirty="0"/>
                        <a:t>RMSE</a:t>
                      </a:r>
                    </a:p>
                  </a:txBody>
                  <a:tcPr/>
                </a:tc>
                <a:tc>
                  <a:txBody>
                    <a:bodyPr/>
                    <a:lstStyle/>
                    <a:p>
                      <a:r>
                        <a:rPr lang="en-CA" dirty="0"/>
                        <a:t>MAE</a:t>
                      </a:r>
                    </a:p>
                  </a:txBody>
                  <a:tcPr/>
                </a:tc>
                <a:tc>
                  <a:txBody>
                    <a:bodyPr/>
                    <a:lstStyle/>
                    <a:p>
                      <a:r>
                        <a:rPr lang="en-CA" dirty="0"/>
                        <a:t>R2</a:t>
                      </a:r>
                    </a:p>
                  </a:txBody>
                  <a:tcPr/>
                </a:tc>
                <a:extLst>
                  <a:ext uri="{0D108BD9-81ED-4DB2-BD59-A6C34878D82A}">
                    <a16:rowId xmlns:a16="http://schemas.microsoft.com/office/drawing/2014/main" val="44696677"/>
                  </a:ext>
                </a:extLst>
              </a:tr>
              <a:tr h="370840">
                <a:tc>
                  <a:txBody>
                    <a:bodyPr/>
                    <a:lstStyle/>
                    <a:p>
                      <a:r>
                        <a:rPr lang="en-CA" dirty="0" err="1"/>
                        <a:t>XGBoost</a:t>
                      </a:r>
                      <a:r>
                        <a:rPr lang="en-CA" dirty="0"/>
                        <a:t> </a:t>
                      </a:r>
                    </a:p>
                  </a:txBody>
                  <a:tcPr/>
                </a:tc>
                <a:tc>
                  <a:txBody>
                    <a:bodyPr/>
                    <a:lstStyle/>
                    <a:p>
                      <a:r>
                        <a:rPr lang="en-CA" dirty="0"/>
                        <a:t>71066.752811 </a:t>
                      </a:r>
                    </a:p>
                  </a:txBody>
                  <a:tcPr/>
                </a:tc>
                <a:tc>
                  <a:txBody>
                    <a:bodyPr/>
                    <a:lstStyle/>
                    <a:p>
                      <a:r>
                        <a:rPr lang="en-CA" dirty="0"/>
                        <a:t>33205.092521</a:t>
                      </a:r>
                    </a:p>
                  </a:txBody>
                  <a:tcPr/>
                </a:tc>
                <a:tc>
                  <a:txBody>
                    <a:bodyPr/>
                    <a:lstStyle/>
                    <a:p>
                      <a:r>
                        <a:rPr lang="en-CA" dirty="0"/>
                        <a:t>0.931205</a:t>
                      </a:r>
                    </a:p>
                  </a:txBody>
                  <a:tcPr/>
                </a:tc>
                <a:extLst>
                  <a:ext uri="{0D108BD9-81ED-4DB2-BD59-A6C34878D82A}">
                    <a16:rowId xmlns:a16="http://schemas.microsoft.com/office/drawing/2014/main" val="2220648989"/>
                  </a:ext>
                </a:extLst>
              </a:tr>
              <a:tr h="370840">
                <a:tc>
                  <a:txBody>
                    <a:bodyPr/>
                    <a:lstStyle/>
                    <a:p>
                      <a:r>
                        <a:rPr lang="en-CA" dirty="0"/>
                        <a:t>Random Forest </a:t>
                      </a:r>
                    </a:p>
                  </a:txBody>
                  <a:tcPr/>
                </a:tc>
                <a:tc>
                  <a:txBody>
                    <a:bodyPr/>
                    <a:lstStyle/>
                    <a:p>
                      <a:r>
                        <a:rPr lang="en-CA" dirty="0"/>
                        <a:t>86408.857850</a:t>
                      </a:r>
                    </a:p>
                  </a:txBody>
                  <a:tcPr/>
                </a:tc>
                <a:tc>
                  <a:txBody>
                    <a:bodyPr/>
                    <a:lstStyle/>
                    <a:p>
                      <a:r>
                        <a:rPr lang="en-CA" dirty="0"/>
                        <a:t>28173.138858</a:t>
                      </a:r>
                    </a:p>
                  </a:txBody>
                  <a:tcPr/>
                </a:tc>
                <a:tc>
                  <a:txBody>
                    <a:bodyPr/>
                    <a:lstStyle/>
                    <a:p>
                      <a:r>
                        <a:rPr lang="en-CA" dirty="0"/>
                        <a:t>0.898295</a:t>
                      </a:r>
                    </a:p>
                  </a:txBody>
                  <a:tcPr/>
                </a:tc>
                <a:extLst>
                  <a:ext uri="{0D108BD9-81ED-4DB2-BD59-A6C34878D82A}">
                    <a16:rowId xmlns:a16="http://schemas.microsoft.com/office/drawing/2014/main" val="1244591925"/>
                  </a:ext>
                </a:extLst>
              </a:tr>
              <a:tr h="370840">
                <a:tc>
                  <a:txBody>
                    <a:bodyPr/>
                    <a:lstStyle/>
                    <a:p>
                      <a:r>
                        <a:rPr lang="en-CA" dirty="0" err="1"/>
                        <a:t>ExtraTreesRegressor</a:t>
                      </a:r>
                      <a:r>
                        <a:rPr lang="en-CA" dirty="0"/>
                        <a:t> </a:t>
                      </a:r>
                    </a:p>
                  </a:txBody>
                  <a:tcPr/>
                </a:tc>
                <a:tc>
                  <a:txBody>
                    <a:bodyPr/>
                    <a:lstStyle/>
                    <a:p>
                      <a:r>
                        <a:rPr lang="en-CA" dirty="0"/>
                        <a:t>89705.040790</a:t>
                      </a:r>
                    </a:p>
                  </a:txBody>
                  <a:tcPr/>
                </a:tc>
                <a:tc>
                  <a:txBody>
                    <a:bodyPr/>
                    <a:lstStyle/>
                    <a:p>
                      <a:r>
                        <a:rPr lang="en-CA" dirty="0"/>
                        <a:t>33360.109530</a:t>
                      </a:r>
                    </a:p>
                  </a:txBody>
                  <a:tcPr/>
                </a:tc>
                <a:tc>
                  <a:txBody>
                    <a:bodyPr/>
                    <a:lstStyle/>
                    <a:p>
                      <a:r>
                        <a:rPr lang="en-CA" dirty="0"/>
                        <a:t>0.890387</a:t>
                      </a:r>
                    </a:p>
                  </a:txBody>
                  <a:tcPr/>
                </a:tc>
                <a:extLst>
                  <a:ext uri="{0D108BD9-81ED-4DB2-BD59-A6C34878D82A}">
                    <a16:rowId xmlns:a16="http://schemas.microsoft.com/office/drawing/2014/main" val="4004272606"/>
                  </a:ext>
                </a:extLst>
              </a:tr>
              <a:tr h="370840">
                <a:tc>
                  <a:txBody>
                    <a:bodyPr/>
                    <a:lstStyle/>
                    <a:p>
                      <a:r>
                        <a:rPr lang="en-CA" dirty="0"/>
                        <a:t>Ridge/Lasso Regression</a:t>
                      </a:r>
                    </a:p>
                  </a:txBody>
                  <a:tcPr/>
                </a:tc>
                <a:tc>
                  <a:txBody>
                    <a:bodyPr/>
                    <a:lstStyle/>
                    <a:p>
                      <a:r>
                        <a:rPr lang="en-CA" dirty="0"/>
                        <a:t>170480.489028</a:t>
                      </a:r>
                    </a:p>
                  </a:txBody>
                  <a:tcPr/>
                </a:tc>
                <a:tc>
                  <a:txBody>
                    <a:bodyPr/>
                    <a:lstStyle/>
                    <a:p>
                      <a:r>
                        <a:rPr lang="en-CA" dirty="0"/>
                        <a:t>109075.948380</a:t>
                      </a:r>
                    </a:p>
                  </a:txBody>
                  <a:tcPr/>
                </a:tc>
                <a:tc>
                  <a:txBody>
                    <a:bodyPr/>
                    <a:lstStyle/>
                    <a:p>
                      <a:r>
                        <a:rPr lang="en-CA" dirty="0"/>
                        <a:t>0.604108</a:t>
                      </a:r>
                    </a:p>
                  </a:txBody>
                  <a:tcPr/>
                </a:tc>
                <a:extLst>
                  <a:ext uri="{0D108BD9-81ED-4DB2-BD59-A6C34878D82A}">
                    <a16:rowId xmlns:a16="http://schemas.microsoft.com/office/drawing/2014/main" val="3006840071"/>
                  </a:ext>
                </a:extLst>
              </a:tr>
              <a:tr h="370840">
                <a:tc>
                  <a:txBody>
                    <a:bodyPr/>
                    <a:lstStyle/>
                    <a:p>
                      <a:r>
                        <a:rPr lang="en-CA" dirty="0"/>
                        <a:t>Linear Regression</a:t>
                      </a:r>
                    </a:p>
                  </a:txBody>
                  <a:tcPr/>
                </a:tc>
                <a:tc>
                  <a:txBody>
                    <a:bodyPr/>
                    <a:lstStyle/>
                    <a:p>
                      <a:r>
                        <a:rPr lang="en-CA" dirty="0"/>
                        <a:t>170553.613213</a:t>
                      </a:r>
                    </a:p>
                  </a:txBody>
                  <a:tcPr/>
                </a:tc>
                <a:tc>
                  <a:txBody>
                    <a:bodyPr/>
                    <a:lstStyle/>
                    <a:p>
                      <a:r>
                        <a:rPr lang="en-CA" dirty="0"/>
                        <a:t>109095.155286 </a:t>
                      </a:r>
                    </a:p>
                  </a:txBody>
                  <a:tcPr/>
                </a:tc>
                <a:tc>
                  <a:txBody>
                    <a:bodyPr/>
                    <a:lstStyle/>
                    <a:p>
                      <a:r>
                        <a:rPr lang="en-CA" dirty="0"/>
                        <a:t>0.603769</a:t>
                      </a:r>
                    </a:p>
                  </a:txBody>
                  <a:tcPr/>
                </a:tc>
                <a:extLst>
                  <a:ext uri="{0D108BD9-81ED-4DB2-BD59-A6C34878D82A}">
                    <a16:rowId xmlns:a16="http://schemas.microsoft.com/office/drawing/2014/main" val="2674337465"/>
                  </a:ext>
                </a:extLst>
              </a:tr>
              <a:tr h="370840">
                <a:tc>
                  <a:txBody>
                    <a:bodyPr/>
                    <a:lstStyle/>
                    <a:p>
                      <a:r>
                        <a:rPr lang="en-CA" dirty="0"/>
                        <a:t>Support Vector Regressor</a:t>
                      </a:r>
                    </a:p>
                  </a:txBody>
                  <a:tcPr/>
                </a:tc>
                <a:tc>
                  <a:txBody>
                    <a:bodyPr/>
                    <a:lstStyle/>
                    <a:p>
                      <a:r>
                        <a:rPr lang="en-CA" dirty="0"/>
                        <a:t>275198.974802</a:t>
                      </a:r>
                    </a:p>
                  </a:txBody>
                  <a:tcPr/>
                </a:tc>
                <a:tc>
                  <a:txBody>
                    <a:bodyPr/>
                    <a:lstStyle/>
                    <a:p>
                      <a:r>
                        <a:rPr lang="en-CA" dirty="0"/>
                        <a:t>186455.771427</a:t>
                      </a:r>
                    </a:p>
                  </a:txBody>
                  <a:tcPr/>
                </a:tc>
                <a:tc>
                  <a:txBody>
                    <a:bodyPr/>
                    <a:lstStyle/>
                    <a:p>
                      <a:r>
                        <a:rPr lang="en-CA" dirty="0"/>
                        <a:t>-0.031622</a:t>
                      </a:r>
                    </a:p>
                  </a:txBody>
                  <a:tcPr/>
                </a:tc>
                <a:extLst>
                  <a:ext uri="{0D108BD9-81ED-4DB2-BD59-A6C34878D82A}">
                    <a16:rowId xmlns:a16="http://schemas.microsoft.com/office/drawing/2014/main" val="127358199"/>
                  </a:ext>
                </a:extLst>
              </a:tr>
            </a:tbl>
          </a:graphicData>
        </a:graphic>
      </p:graphicFrame>
      <p:sp>
        <p:nvSpPr>
          <p:cNvPr id="6" name="Rectangle 5">
            <a:extLst>
              <a:ext uri="{FF2B5EF4-FFF2-40B4-BE49-F238E27FC236}">
                <a16:creationId xmlns:a16="http://schemas.microsoft.com/office/drawing/2014/main" id="{83E65D7C-AE4D-4CD6-8B8A-432ADDECAC47}"/>
              </a:ext>
            </a:extLst>
          </p:cNvPr>
          <p:cNvSpPr/>
          <p:nvPr/>
        </p:nvSpPr>
        <p:spPr>
          <a:xfrm>
            <a:off x="7677149" y="3429000"/>
            <a:ext cx="4619625" cy="2308324"/>
          </a:xfrm>
          <a:prstGeom prst="rect">
            <a:avLst/>
          </a:prstGeom>
        </p:spPr>
        <p:txBody>
          <a:bodyPr wrap="square">
            <a:spAutoFit/>
          </a:bodyPr>
          <a:lstStyle/>
          <a:p>
            <a:r>
              <a:rPr lang="en-US" b="1" dirty="0"/>
              <a:t>Best Model:</a:t>
            </a:r>
            <a:r>
              <a:rPr lang="en-US" dirty="0"/>
              <a:t> The tuned </a:t>
            </a:r>
            <a:r>
              <a:rPr lang="en-US" dirty="0" err="1"/>
              <a:t>XGBoost</a:t>
            </a:r>
            <a:r>
              <a:rPr lang="en-US" dirty="0"/>
              <a:t> model achieved the lowest error (RMSE ~ $28K) and highest R² (~0.93), indicating it explains ~93% of the variance in house prices. The tuned Random Forest was the next best, close behind </a:t>
            </a:r>
            <a:r>
              <a:rPr lang="en-US" dirty="0" err="1"/>
              <a:t>XGBoost</a:t>
            </a:r>
            <a:r>
              <a:rPr lang="en-US" dirty="0"/>
              <a:t>. Both significantly outperformed simpler models like Linear Regression or a single Decision Tree.</a:t>
            </a:r>
            <a:endParaRPr lang="en-CA" dirty="0"/>
          </a:p>
        </p:txBody>
      </p:sp>
      <p:pic>
        <p:nvPicPr>
          <p:cNvPr id="2051" name="Picture 3" descr="Generated image">
            <a:extLst>
              <a:ext uri="{FF2B5EF4-FFF2-40B4-BE49-F238E27FC236}">
                <a16:creationId xmlns:a16="http://schemas.microsoft.com/office/drawing/2014/main" id="{7B78935E-5A5E-4867-963C-53808D6F0D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48600" y="579179"/>
            <a:ext cx="3733799" cy="2750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0909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ACAE09-1936-4F0C-A8AC-9DD916D71828}"/>
              </a:ext>
            </a:extLst>
          </p:cNvPr>
          <p:cNvSpPr/>
          <p:nvPr/>
        </p:nvSpPr>
        <p:spPr>
          <a:xfrm>
            <a:off x="2737388" y="205859"/>
            <a:ext cx="6717223" cy="461665"/>
          </a:xfrm>
          <a:prstGeom prst="rect">
            <a:avLst/>
          </a:prstGeom>
        </p:spPr>
        <p:txBody>
          <a:bodyPr wrap="none">
            <a:spAutoFit/>
          </a:bodyPr>
          <a:lstStyle/>
          <a:p>
            <a:r>
              <a:rPr lang="en-US" sz="2400" b="1" dirty="0"/>
              <a:t>Stretch Goals – Pipeline &amp; Data Leakage Prevention</a:t>
            </a:r>
            <a:endParaRPr lang="en-CA" sz="2400" b="1" dirty="0"/>
          </a:p>
        </p:txBody>
      </p:sp>
      <p:sp>
        <p:nvSpPr>
          <p:cNvPr id="3" name="Rectangle 2">
            <a:extLst>
              <a:ext uri="{FF2B5EF4-FFF2-40B4-BE49-F238E27FC236}">
                <a16:creationId xmlns:a16="http://schemas.microsoft.com/office/drawing/2014/main" id="{93F180F1-5C42-4F72-A8EF-E794DE297E5C}"/>
              </a:ext>
            </a:extLst>
          </p:cNvPr>
          <p:cNvSpPr/>
          <p:nvPr/>
        </p:nvSpPr>
        <p:spPr>
          <a:xfrm>
            <a:off x="352425" y="1027837"/>
            <a:ext cx="6096000" cy="1754326"/>
          </a:xfrm>
          <a:prstGeom prst="rect">
            <a:avLst/>
          </a:prstGeom>
        </p:spPr>
        <p:txBody>
          <a:bodyPr>
            <a:spAutoFit/>
          </a:bodyPr>
          <a:lstStyle/>
          <a:p>
            <a:r>
              <a:rPr lang="en-US" b="1" dirty="0"/>
              <a:t>Pipeline Implementation:</a:t>
            </a:r>
            <a:r>
              <a:rPr lang="en-US" dirty="0"/>
              <a:t> Developed a </a:t>
            </a:r>
            <a:r>
              <a:rPr lang="en-US" dirty="0" err="1"/>
              <a:t>Scikit</a:t>
            </a:r>
            <a:r>
              <a:rPr lang="en-US" dirty="0"/>
              <a:t>-Learn </a:t>
            </a:r>
            <a:r>
              <a:rPr lang="en-US" b="1" dirty="0"/>
              <a:t>Pipeline</a:t>
            </a:r>
            <a:r>
              <a:rPr lang="en-US" dirty="0"/>
              <a:t> to streamline the workflow. The pipeline combined preprocessing steps (e.g. imputation, encoding, scaling) with the model into a single integrated process. This makes the workflow clean, reproducible, and easier to apply consistently to any new data (e.g. on a test set or in production).</a:t>
            </a:r>
            <a:endParaRPr lang="en-CA" dirty="0"/>
          </a:p>
        </p:txBody>
      </p:sp>
      <p:sp>
        <p:nvSpPr>
          <p:cNvPr id="4" name="Rectangle 1">
            <a:extLst>
              <a:ext uri="{FF2B5EF4-FFF2-40B4-BE49-F238E27FC236}">
                <a16:creationId xmlns:a16="http://schemas.microsoft.com/office/drawing/2014/main" id="{1FC810FB-2224-490A-A7D8-F588A1B15857}"/>
              </a:ext>
            </a:extLst>
          </p:cNvPr>
          <p:cNvSpPr>
            <a:spLocks noChangeArrowheads="1"/>
          </p:cNvSpPr>
          <p:nvPr/>
        </p:nvSpPr>
        <p:spPr bwMode="auto">
          <a:xfrm>
            <a:off x="352425" y="2972663"/>
            <a:ext cx="6162675"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err="1">
                <a:ln>
                  <a:noFill/>
                </a:ln>
                <a:solidFill>
                  <a:schemeClr val="tx1"/>
                </a:solidFill>
                <a:effectLst/>
                <a:latin typeface="Arial" panose="020B0604020202020204" pitchFamily="34" charset="0"/>
              </a:rPr>
              <a:t>GridSearchCV</a:t>
            </a:r>
            <a:r>
              <a:rPr kumimoji="0" lang="en-US" altLang="en-US" b="1" i="0" u="none" strike="noStrike" cap="none" normalizeH="0" baseline="0" dirty="0">
                <a:ln>
                  <a:noFill/>
                </a:ln>
                <a:solidFill>
                  <a:schemeClr val="tx1"/>
                </a:solidFill>
                <a:effectLst/>
                <a:latin typeface="Arial" panose="020B0604020202020204" pitchFamily="34" charset="0"/>
              </a:rPr>
              <a:t> with </a:t>
            </a:r>
            <a:r>
              <a:rPr kumimoji="0" lang="en-US" altLang="en-US" b="1" i="0" u="none" strike="noStrike" cap="none" normalizeH="0" baseline="0" dirty="0" err="1">
                <a:ln>
                  <a:noFill/>
                </a:ln>
                <a:solidFill>
                  <a:schemeClr val="tx1"/>
                </a:solidFill>
                <a:effectLst/>
                <a:latin typeface="Arial" panose="020B0604020202020204" pitchFamily="34" charset="0"/>
              </a:rPr>
              <a:t>Scikit</a:t>
            </a:r>
            <a:r>
              <a:rPr kumimoji="0" lang="en-US" altLang="en-US" b="1" i="0" u="none" strike="noStrike" cap="none" normalizeH="0" baseline="0" dirty="0">
                <a:ln>
                  <a:noFill/>
                </a:ln>
                <a:solidFill>
                  <a:schemeClr val="tx1"/>
                </a:solidFill>
                <a:effectLst/>
                <a:latin typeface="Arial" panose="020B0604020202020204" pitchFamily="34" charset="0"/>
              </a:rPr>
              <a:t>-Learn Pipelines:</a:t>
            </a:r>
            <a:r>
              <a:rPr kumimoji="0" lang="en-US" altLang="en-US" b="0" i="0" u="none" strike="noStrike" cap="none" normalizeH="0" baseline="0" dirty="0">
                <a:ln>
                  <a:noFill/>
                </a:ln>
                <a:solidFill>
                  <a:schemeClr val="tx1"/>
                </a:solidFill>
                <a:effectLst/>
                <a:latin typeface="Arial" panose="020B0604020202020204" pitchFamily="34" charset="0"/>
              </a:rPr>
              <a:t> We used </a:t>
            </a:r>
            <a:r>
              <a:rPr kumimoji="0" lang="en-US" altLang="en-US" b="0" i="0" u="none" strike="noStrike" cap="none" normalizeH="0" baseline="0" dirty="0" err="1">
                <a:ln>
                  <a:noFill/>
                </a:ln>
                <a:solidFill>
                  <a:schemeClr val="tx1"/>
                </a:solidFill>
                <a:effectLst/>
                <a:latin typeface="Arial Unicode MS"/>
              </a:rPr>
              <a:t>GridSearchCV</a:t>
            </a:r>
            <a:r>
              <a:rPr kumimoji="0" lang="en-US" altLang="en-US" b="0" i="0" u="none" strike="noStrike" cap="none" normalizeH="0" baseline="0" dirty="0">
                <a:ln>
                  <a:noFill/>
                </a:ln>
                <a:solidFill>
                  <a:schemeClr val="tx1"/>
                </a:solidFill>
                <a:effectLst/>
              </a:rPr>
              <a:t> along with pipelines to tune hyperparameters for models like Random Forest and </a:t>
            </a:r>
            <a:r>
              <a:rPr kumimoji="0" lang="en-US" altLang="en-US" b="0" i="0" u="none" strike="noStrike" cap="none" normalizeH="0" baseline="0" dirty="0" err="1">
                <a:ln>
                  <a:noFill/>
                </a:ln>
                <a:solidFill>
                  <a:schemeClr val="tx1"/>
                </a:solidFill>
                <a:effectLst/>
              </a:rPr>
              <a:t>XGBoost</a:t>
            </a:r>
            <a:r>
              <a:rPr kumimoji="0" lang="en-US" altLang="en-US" b="0" i="0" u="none" strike="noStrike" cap="none" normalizeH="0" baseline="0" dirty="0">
                <a:ln>
                  <a:noFill/>
                </a:ln>
                <a:solidFill>
                  <a:schemeClr val="tx1"/>
                </a:solidFill>
                <a:effectLst/>
              </a:rPr>
              <a:t>. Although we relied on default </a:t>
            </a:r>
            <a:r>
              <a:rPr kumimoji="0" lang="en-US" altLang="en-US" b="0" i="0" u="none" strike="noStrike" cap="none" normalizeH="0" baseline="0" dirty="0" err="1">
                <a:ln>
                  <a:noFill/>
                </a:ln>
                <a:solidFill>
                  <a:schemeClr val="tx1"/>
                </a:solidFill>
                <a:effectLst/>
              </a:rPr>
              <a:t>Scikit</a:t>
            </a:r>
            <a:r>
              <a:rPr kumimoji="0" lang="en-US" altLang="en-US" b="0" i="0" u="none" strike="noStrike" cap="none" normalizeH="0" baseline="0" dirty="0">
                <a:ln>
                  <a:noFill/>
                </a:ln>
                <a:solidFill>
                  <a:schemeClr val="tx1"/>
                </a:solidFill>
                <a:effectLst/>
              </a:rPr>
              <a:t>-learn methods, the separation between train and test data was maintained throughout. </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CFFB91B1-06FF-46CE-957B-F57FB729E200}"/>
              </a:ext>
            </a:extLst>
          </p:cNvPr>
          <p:cNvSpPr>
            <a:spLocks noChangeArrowheads="1"/>
          </p:cNvSpPr>
          <p:nvPr/>
        </p:nvSpPr>
        <p:spPr bwMode="auto">
          <a:xfrm>
            <a:off x="352425" y="4640491"/>
            <a:ext cx="609599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rPr>
              <a:t>Model Pipeline for Deployment:</a:t>
            </a:r>
            <a:r>
              <a:rPr kumimoji="0" lang="en-US" altLang="en-US" b="0" i="0" u="none" strike="noStrike" cap="none" normalizeH="0" baseline="0" dirty="0">
                <a:ln>
                  <a:noFill/>
                </a:ln>
                <a:solidFill>
                  <a:schemeClr val="tx1"/>
                </a:solidFill>
                <a:effectLst/>
                <a:latin typeface="Arial" panose="020B0604020202020204" pitchFamily="34" charset="0"/>
              </a:rPr>
              <a:t> We wrapped preprocessing and model training steps into a single pipeline using </a:t>
            </a:r>
            <a:r>
              <a:rPr kumimoji="0" lang="en-US" altLang="en-US" b="0" i="0" u="none" strike="noStrike" cap="none" normalizeH="0" baseline="0" dirty="0" err="1">
                <a:ln>
                  <a:noFill/>
                </a:ln>
                <a:solidFill>
                  <a:schemeClr val="tx1"/>
                </a:solidFill>
                <a:effectLst/>
                <a:latin typeface="Arial" panose="020B0604020202020204" pitchFamily="34" charset="0"/>
              </a:rPr>
              <a:t>Scikit-learn’s</a:t>
            </a:r>
            <a:r>
              <a:rPr kumimoji="0" lang="en-US" altLang="en-US" b="0" i="0" u="none" strike="noStrike" cap="none" normalizeH="0" baseline="0" dirty="0">
                <a:ln>
                  <a:noFill/>
                </a:ln>
                <a:solidFill>
                  <a:schemeClr val="tx1"/>
                </a:solidFill>
                <a:effectLst/>
                <a:latin typeface="Arial" panose="020B0604020202020204" pitchFamily="34" charset="0"/>
              </a:rPr>
              <a:t> </a:t>
            </a:r>
            <a:r>
              <a:rPr kumimoji="0" lang="en-US" altLang="en-US" b="0" i="0" u="none" strike="noStrike" cap="none" normalizeH="0" baseline="0" dirty="0">
                <a:ln>
                  <a:noFill/>
                </a:ln>
                <a:solidFill>
                  <a:schemeClr val="tx1"/>
                </a:solidFill>
                <a:effectLst/>
                <a:latin typeface="Arial Unicode MS"/>
              </a:rPr>
              <a:t>Pipeline</a:t>
            </a:r>
            <a:r>
              <a:rPr kumimoji="0" lang="en-US" altLang="en-US" b="0" i="0" u="none" strike="noStrike" cap="none" normalizeH="0" baseline="0" dirty="0">
                <a:ln>
                  <a:noFill/>
                </a:ln>
                <a:solidFill>
                  <a:schemeClr val="tx1"/>
                </a:solidFill>
                <a:effectLst/>
              </a:rPr>
              <a:t> object. This ensures that future predictions (on unseen data) go through the exact same transformation steps, avoiding any inconsistencies or leakage risks. </a:t>
            </a: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4100" name="Picture 4" descr="Generated image">
            <a:extLst>
              <a:ext uri="{FF2B5EF4-FFF2-40B4-BE49-F238E27FC236}">
                <a16:creationId xmlns:a16="http://schemas.microsoft.com/office/drawing/2014/main" id="{1C538E29-0533-486A-BAE6-045F36DA55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00827" y="1211446"/>
            <a:ext cx="5238748" cy="49997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2382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2EF29B9-EB6F-43C0-A5AB-9182393A2A09}"/>
              </a:ext>
            </a:extLst>
          </p:cNvPr>
          <p:cNvSpPr/>
          <p:nvPr/>
        </p:nvSpPr>
        <p:spPr>
          <a:xfrm>
            <a:off x="3415073" y="205859"/>
            <a:ext cx="4437690" cy="523220"/>
          </a:xfrm>
          <a:prstGeom prst="rect">
            <a:avLst/>
          </a:prstGeom>
        </p:spPr>
        <p:txBody>
          <a:bodyPr wrap="none">
            <a:spAutoFit/>
          </a:bodyPr>
          <a:lstStyle/>
          <a:p>
            <a:r>
              <a:rPr lang="en-CA" sz="2800" b="1" dirty="0"/>
              <a:t>Conclusion &amp; Key Takeaways</a:t>
            </a:r>
          </a:p>
        </p:txBody>
      </p:sp>
      <p:sp>
        <p:nvSpPr>
          <p:cNvPr id="4" name="Rectangle 1">
            <a:extLst>
              <a:ext uri="{FF2B5EF4-FFF2-40B4-BE49-F238E27FC236}">
                <a16:creationId xmlns:a16="http://schemas.microsoft.com/office/drawing/2014/main" id="{7297AC97-A77A-446A-AEA7-A801333D7041}"/>
              </a:ext>
            </a:extLst>
          </p:cNvPr>
          <p:cNvSpPr>
            <a:spLocks noChangeArrowheads="1"/>
          </p:cNvSpPr>
          <p:nvPr/>
        </p:nvSpPr>
        <p:spPr bwMode="auto">
          <a:xfrm>
            <a:off x="142874" y="875279"/>
            <a:ext cx="7886701"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Objective Achieved:</a:t>
            </a:r>
            <a:r>
              <a:rPr kumimoji="0" lang="en-US" altLang="en-US" sz="1800" b="0" i="0" u="none" strike="noStrike" cap="none" normalizeH="0" baseline="0" dirty="0">
                <a:ln>
                  <a:noFill/>
                </a:ln>
                <a:solidFill>
                  <a:schemeClr val="tx1"/>
                </a:solidFill>
                <a:effectLst/>
                <a:latin typeface="Arial" panose="020B0604020202020204" pitchFamily="34" charset="0"/>
              </a:rPr>
              <a:t> Successfully built and tuned multiple models to accurately predict housing prices. The best model (tuned </a:t>
            </a:r>
            <a:r>
              <a:rPr kumimoji="0" lang="en-US" altLang="en-US" sz="1800" b="0" i="0" u="none" strike="noStrike" cap="none" normalizeH="0" baseline="0" dirty="0" err="1">
                <a:ln>
                  <a:noFill/>
                </a:ln>
                <a:solidFill>
                  <a:schemeClr val="tx1"/>
                </a:solidFill>
                <a:effectLst/>
                <a:latin typeface="Arial" panose="020B0604020202020204" pitchFamily="34" charset="0"/>
              </a:rPr>
              <a:t>XGBoost</a:t>
            </a:r>
            <a:r>
              <a:rPr kumimoji="0" lang="en-US" altLang="en-US" sz="1800" b="0" i="0" u="none" strike="noStrike" cap="none" normalizeH="0" baseline="0" dirty="0">
                <a:ln>
                  <a:noFill/>
                </a:ln>
                <a:solidFill>
                  <a:schemeClr val="tx1"/>
                </a:solidFill>
                <a:effectLst/>
                <a:latin typeface="Arial" panose="020B0604020202020204" pitchFamily="34" charset="0"/>
              </a:rPr>
              <a:t>) can predict prices with high accuracy (e.g. ~93% R² on validation data).</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Model Performance:</a:t>
            </a:r>
            <a:r>
              <a:rPr kumimoji="0" lang="en-US" altLang="en-US" sz="1800" b="0" i="0" u="none" strike="noStrike" cap="none" normalizeH="0" baseline="0" dirty="0">
                <a:ln>
                  <a:noFill/>
                </a:ln>
                <a:solidFill>
                  <a:schemeClr val="tx1"/>
                </a:solidFill>
                <a:effectLst/>
                <a:latin typeface="Arial" panose="020B0604020202020204" pitchFamily="34" charset="0"/>
              </a:rPr>
              <a:t> Ensemble tree-based models proved most effective – </a:t>
            </a:r>
            <a:r>
              <a:rPr kumimoji="0" lang="en-US" altLang="en-US" sz="1800" b="0" i="0" u="none" strike="noStrike" cap="none" normalizeH="0" baseline="0" dirty="0" err="1">
                <a:ln>
                  <a:noFill/>
                </a:ln>
                <a:solidFill>
                  <a:schemeClr val="tx1"/>
                </a:solidFill>
                <a:effectLst/>
                <a:latin typeface="Arial" panose="020B0604020202020204" pitchFamily="34" charset="0"/>
              </a:rPr>
              <a:t>XGBoost</a:t>
            </a:r>
            <a:r>
              <a:rPr kumimoji="0" lang="en-US" altLang="en-US" sz="1800" b="0" i="0" u="none" strike="noStrike" cap="none" normalizeH="0" baseline="0" dirty="0">
                <a:ln>
                  <a:noFill/>
                </a:ln>
                <a:solidFill>
                  <a:schemeClr val="tx1"/>
                </a:solidFill>
                <a:effectLst/>
                <a:latin typeface="Arial" panose="020B0604020202020204" pitchFamily="34" charset="0"/>
              </a:rPr>
              <a:t> slightly outperformed Random Forest after hyperparameter tuning. These models captured complex non-linear relationships in the housing data, yielding much lower error than baseline models.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Workflow Rigor:</a:t>
            </a:r>
            <a:r>
              <a:rPr kumimoji="0" lang="en-US" altLang="en-US" sz="1800" b="0" i="0" u="none" strike="noStrike" cap="none" normalizeH="0" baseline="0" dirty="0">
                <a:ln>
                  <a:noFill/>
                </a:ln>
                <a:solidFill>
                  <a:schemeClr val="tx1"/>
                </a:solidFill>
                <a:effectLst/>
                <a:latin typeface="Arial" panose="020B0604020202020204" pitchFamily="34" charset="0"/>
              </a:rPr>
              <a:t> A well-defined ML pipeline and rigorous cross-validation were critical. They ensured our evaluation was unbiased and that the model will generalize well to new data. In particular, addressing data leakage by fitting preprocessing only on training data safeguards the integrity of our results.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Next Steps:</a:t>
            </a:r>
            <a:r>
              <a:rPr kumimoji="0" lang="en-US" altLang="en-US" sz="1800" b="0" i="0" u="none" strike="noStrike" cap="none" normalizeH="0" baseline="0" dirty="0">
                <a:ln>
                  <a:noFill/>
                </a:ln>
                <a:solidFill>
                  <a:schemeClr val="tx1"/>
                </a:solidFill>
                <a:effectLst/>
                <a:latin typeface="Arial" panose="020B0604020202020204" pitchFamily="34" charset="0"/>
              </a:rPr>
              <a:t> With this solid foundation, the model could be further improved by exploring additional features (</a:t>
            </a:r>
            <a:r>
              <a:rPr kumimoji="0" lang="en-US" altLang="en-US" sz="1800" b="0" i="0" u="none" strike="noStrike" cap="none" normalizeH="0" baseline="0" dirty="0" err="1">
                <a:ln>
                  <a:noFill/>
                </a:ln>
                <a:solidFill>
                  <a:schemeClr val="tx1"/>
                </a:solidFill>
                <a:effectLst/>
                <a:latin typeface="Arial" panose="020B0604020202020204" pitchFamily="34" charset="0"/>
              </a:rPr>
              <a:t>e.g</a:t>
            </a:r>
            <a:r>
              <a:rPr kumimoji="0" lang="en-US" altLang="en-US" sz="1800" b="0" i="0" u="none" strike="noStrike" cap="none" normalizeH="0" baseline="0" dirty="0">
                <a:ln>
                  <a:noFill/>
                </a:ln>
                <a:solidFill>
                  <a:schemeClr val="tx1"/>
                </a:solidFill>
                <a:effectLst/>
                <a:latin typeface="Arial" panose="020B0604020202020204" pitchFamily="34" charset="0"/>
              </a:rPr>
              <a:t> by stacking/</a:t>
            </a:r>
            <a:r>
              <a:rPr kumimoji="0" lang="en-US" altLang="en-US" sz="1800" b="0" i="0" u="none" strike="noStrike" cap="none" normalizeH="0" baseline="0" dirty="0" err="1">
                <a:ln>
                  <a:noFill/>
                </a:ln>
                <a:solidFill>
                  <a:schemeClr val="tx1"/>
                </a:solidFill>
                <a:effectLst/>
                <a:latin typeface="Arial" panose="020B0604020202020204" pitchFamily="34" charset="0"/>
              </a:rPr>
              <a:t>ensembling</a:t>
            </a:r>
            <a:r>
              <a:rPr kumimoji="0" lang="en-US" altLang="en-US" sz="1800" b="0" i="0" u="none" strike="noStrike" cap="none" normalizeH="0" baseline="0" dirty="0">
                <a:ln>
                  <a:noFill/>
                </a:ln>
                <a:solidFill>
                  <a:schemeClr val="tx1"/>
                </a:solidFill>
                <a:effectLst/>
                <a:latin typeface="Arial" panose="020B0604020202020204" pitchFamily="34" charset="0"/>
              </a:rPr>
              <a:t> multiple models). The current results and pipeline provide a strong baseline for deploying a reliable house price prediction tool.</a:t>
            </a:r>
          </a:p>
        </p:txBody>
      </p:sp>
      <p:pic>
        <p:nvPicPr>
          <p:cNvPr id="3075" name="Picture 3" descr="Generated image">
            <a:extLst>
              <a:ext uri="{FF2B5EF4-FFF2-40B4-BE49-F238E27FC236}">
                <a16:creationId xmlns:a16="http://schemas.microsoft.com/office/drawing/2014/main" id="{8E69FD59-086A-4E14-A00D-6789F49088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78800" y="875279"/>
            <a:ext cx="3708400" cy="556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2270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TotalTime>
  <Words>739</Words>
  <Application>Microsoft Office PowerPoint</Application>
  <PresentationFormat>Widescreen</PresentationFormat>
  <Paragraphs>58</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Arial Unicode MS</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Ikenna Odikamnoro haroldikenna@gmail.com</dc:creator>
  <cp:lastModifiedBy>Ikenna Odikamnoro haroldikenna@gmail.com</cp:lastModifiedBy>
  <cp:revision>9</cp:revision>
  <dcterms:created xsi:type="dcterms:W3CDTF">2025-05-30T23:50:19Z</dcterms:created>
  <dcterms:modified xsi:type="dcterms:W3CDTF">2025-05-31T01:16:07Z</dcterms:modified>
</cp:coreProperties>
</file>

<file path=docProps/thumbnail.jpeg>
</file>